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1"/>
  </p:handoutMasterIdLst>
  <p:sldIdLst>
    <p:sldId id="261" r:id="rId2"/>
    <p:sldId id="263" r:id="rId3"/>
    <p:sldId id="312" r:id="rId4"/>
    <p:sldId id="270" r:id="rId5"/>
    <p:sldId id="271" r:id="rId6"/>
    <p:sldId id="272" r:id="rId7"/>
    <p:sldId id="311" r:id="rId8"/>
    <p:sldId id="274" r:id="rId9"/>
    <p:sldId id="277" r:id="rId10"/>
    <p:sldId id="275" r:id="rId11"/>
    <p:sldId id="281" r:id="rId12"/>
    <p:sldId id="280" r:id="rId13"/>
    <p:sldId id="278" r:id="rId14"/>
    <p:sldId id="313" r:id="rId15"/>
    <p:sldId id="282" r:id="rId16"/>
    <p:sldId id="283" r:id="rId17"/>
    <p:sldId id="284" r:id="rId18"/>
    <p:sldId id="285" r:id="rId19"/>
    <p:sldId id="314" r:id="rId20"/>
    <p:sldId id="286" r:id="rId21"/>
    <p:sldId id="287" r:id="rId22"/>
    <p:sldId id="288" r:id="rId23"/>
    <p:sldId id="289" r:id="rId24"/>
    <p:sldId id="315" r:id="rId25"/>
    <p:sldId id="290" r:id="rId26"/>
    <p:sldId id="291" r:id="rId27"/>
    <p:sldId id="292" r:id="rId28"/>
    <p:sldId id="293" r:id="rId29"/>
    <p:sldId id="316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17" r:id="rId4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anie Veit" initials="MV" lastIdx="0" clrIdx="0">
    <p:extLst>
      <p:ext uri="{19B8F6BF-5375-455C-9EA6-DF929625EA0E}">
        <p15:presenceInfo xmlns:p15="http://schemas.microsoft.com/office/powerpoint/2012/main" userId="Melanie Vei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84" autoAdjust="0"/>
  </p:normalViewPr>
  <p:slideViewPr>
    <p:cSldViewPr snapToGrid="0">
      <p:cViewPr varScale="1">
        <p:scale>
          <a:sx n="97" d="100"/>
          <a:sy n="97" d="100"/>
        </p:scale>
        <p:origin x="96" y="1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020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50EAF-23E9-4DA1-BB77-6D866AEE87AA}" type="datetimeFigureOut">
              <a:rPr lang="de-DE" smtClean="0"/>
              <a:t>21.05.2025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B6358-DAB2-4178-B2C5-8351363DF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907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3240490"/>
            <a:ext cx="11486304" cy="1006429"/>
          </a:xfrm>
          <a:solidFill>
            <a:srgbClr val="76B729"/>
          </a:solidFill>
        </p:spPr>
        <p:txBody>
          <a:bodyPr wrap="none" lIns="360000" anchor="b">
            <a:sp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991" y="728564"/>
            <a:ext cx="1577009" cy="97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5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2429457"/>
            <a:ext cx="11486304" cy="1006429"/>
          </a:xfrm>
          <a:solidFill>
            <a:srgbClr val="76B729"/>
          </a:solidFill>
        </p:spPr>
        <p:txBody>
          <a:bodyPr wrap="none" lIns="360000" anchor="b">
            <a:sp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991" y="728564"/>
            <a:ext cx="1577009" cy="975082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86973" y="3641725"/>
            <a:ext cx="8634413" cy="5651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Unterüberschrift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004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6915" y="365125"/>
            <a:ext cx="8072336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6915" y="1825624"/>
            <a:ext cx="8072336" cy="469190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352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mplatzhalter 3"/>
          <p:cNvSpPr>
            <a:spLocks noGrp="1"/>
          </p:cNvSpPr>
          <p:nvPr>
            <p:ph type="chart" sz="quarter" idx="10"/>
          </p:nvPr>
        </p:nvSpPr>
        <p:spPr>
          <a:xfrm>
            <a:off x="463448" y="1868557"/>
            <a:ext cx="7820025" cy="4610369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26915" y="365125"/>
            <a:ext cx="8072336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424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63448" y="1900362"/>
            <a:ext cx="4259627" cy="464382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>
          <a:xfrm>
            <a:off x="4850296" y="1905769"/>
            <a:ext cx="3776870" cy="4630409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26915" y="365125"/>
            <a:ext cx="8072336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3591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63550" y="1916264"/>
            <a:ext cx="3838575" cy="442103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4833877" y="1916264"/>
            <a:ext cx="3838575" cy="442103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26915" y="365125"/>
            <a:ext cx="8072336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141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516835" y="1860605"/>
            <a:ext cx="8126234" cy="463544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26915" y="365125"/>
            <a:ext cx="8072336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289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26915" y="365125"/>
            <a:ext cx="8072336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143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86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6" r="27128"/>
          <a:stretch/>
        </p:blipFill>
        <p:spPr>
          <a:xfrm flipH="1">
            <a:off x="8545749" y="0"/>
            <a:ext cx="3646251" cy="6858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3448" y="638773"/>
            <a:ext cx="83044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3447" y="2099273"/>
            <a:ext cx="83044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203" y="5246451"/>
            <a:ext cx="1143893" cy="120416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991" y="728564"/>
            <a:ext cx="1577009" cy="97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9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0" r:id="rId3"/>
    <p:sldLayoutId id="2147483651" r:id="rId4"/>
    <p:sldLayoutId id="2147483652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240490"/>
            <a:ext cx="10626903" cy="1006429"/>
          </a:xfrm>
        </p:spPr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… Kassenführung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236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Belege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6915" y="1506584"/>
            <a:ext cx="8072336" cy="5010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Was </a:t>
            </a:r>
            <a:r>
              <a:rPr lang="de-DE" b="1" dirty="0" smtClean="0"/>
              <a:t>macht ihr </a:t>
            </a:r>
            <a:r>
              <a:rPr lang="de-DE" b="1" dirty="0"/>
              <a:t>mit einem Beleg</a:t>
            </a:r>
            <a:r>
              <a:rPr lang="de-DE" b="1" dirty="0" smtClean="0"/>
              <a:t>?</a:t>
            </a:r>
            <a:br>
              <a:rPr lang="de-DE" b="1" dirty="0" smtClean="0"/>
            </a:br>
            <a:endParaRPr lang="de-DE" sz="1000" dirty="0"/>
          </a:p>
          <a:p>
            <a:pPr lvl="0"/>
            <a:r>
              <a:rPr lang="de-DE" b="1" dirty="0" smtClean="0"/>
              <a:t>Prüfen</a:t>
            </a:r>
            <a:r>
              <a:rPr lang="de-DE" b="1" dirty="0"/>
              <a:t>:</a:t>
            </a:r>
            <a:r>
              <a:rPr lang="de-DE" dirty="0"/>
              <a:t> Überprüfen, ob der Beleg korrekt ist (z.B. Datum, Betrag, Zweck). Fehlerhafte Belege korrigieren lassen</a:t>
            </a:r>
            <a:r>
              <a:rPr lang="de-DE" dirty="0" smtClean="0"/>
              <a:t>.</a:t>
            </a:r>
            <a:endParaRPr lang="de-DE" dirty="0"/>
          </a:p>
          <a:p>
            <a:r>
              <a:rPr lang="de-DE" b="1" dirty="0" smtClean="0"/>
              <a:t>Verbuchen/Erfassen:</a:t>
            </a:r>
            <a:r>
              <a:rPr lang="de-DE" dirty="0" smtClean="0"/>
              <a:t> </a:t>
            </a:r>
            <a:r>
              <a:rPr lang="de-DE" dirty="0"/>
              <a:t>Die Daten des Belegs z.B. in das Kassenbuch oder in eine Buchhaltungssoftware </a:t>
            </a:r>
            <a:r>
              <a:rPr lang="de-DE" dirty="0" smtClean="0"/>
              <a:t>übertragen</a:t>
            </a:r>
            <a:r>
              <a:rPr lang="de-DE" dirty="0"/>
              <a:t> </a:t>
            </a:r>
            <a:r>
              <a:rPr lang="de-DE" dirty="0" smtClean="0"/>
              <a:t>und klar zuordnen.</a:t>
            </a:r>
            <a:endParaRPr lang="de-DE" dirty="0"/>
          </a:p>
          <a:p>
            <a:r>
              <a:rPr lang="de-DE" b="1" dirty="0"/>
              <a:t>Aufbewahren</a:t>
            </a:r>
            <a:r>
              <a:rPr lang="de-DE" dirty="0"/>
              <a:t>: Alle Belege müssen vollständig und geordnet aufbewahrt werden, z.B. in Ordnern oder digital.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46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Wie </a:t>
            </a:r>
            <a:r>
              <a:rPr lang="de-DE" b="1" dirty="0"/>
              <a:t>ordne ich einen Beleg zu?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/>
              <a:t>Zuordnungskriterien:</a:t>
            </a:r>
            <a:endParaRPr lang="de-DE" dirty="0"/>
          </a:p>
          <a:p>
            <a:pPr lvl="0"/>
            <a:r>
              <a:rPr lang="de-DE" b="1" dirty="0"/>
              <a:t>Veranstaltung: </a:t>
            </a:r>
            <a:r>
              <a:rPr lang="de-DE" dirty="0"/>
              <a:t>Ist der Beleg z.B. einer bestimmten Veranstaltung zuzuordnen?</a:t>
            </a:r>
          </a:p>
          <a:p>
            <a:pPr lvl="0"/>
            <a:r>
              <a:rPr lang="de-DE" b="1" dirty="0"/>
              <a:t>Kostenart: </a:t>
            </a:r>
            <a:r>
              <a:rPr lang="de-DE" dirty="0"/>
              <a:t>Gehört der Beleg z.B. zu einer bestimmten Ausgabenkategorie (z.B. Verpflegung, Fahrtkosten, Material</a:t>
            </a:r>
            <a:r>
              <a:rPr lang="de-DE" dirty="0" smtClean="0"/>
              <a:t>….)?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Praxis-Tipp:</a:t>
            </a:r>
            <a:endParaRPr lang="de-DE" dirty="0"/>
          </a:p>
          <a:p>
            <a:r>
              <a:rPr lang="de-DE" dirty="0"/>
              <a:t>Eine Liste der Kategorien führen, um Belege schneller zuzuordnen.</a:t>
            </a:r>
          </a:p>
          <a:p>
            <a:r>
              <a:rPr lang="de-DE" dirty="0"/>
              <a:t>Belege mit Notizen versehen, wenn der Zweck nicht direkt erkennbar ist.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6843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Wie </a:t>
            </a:r>
            <a:r>
              <a:rPr lang="de-DE" b="1" dirty="0"/>
              <a:t>lege ich einen Beleg ab?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/>
              <a:t>Sortieren und Ordnen:</a:t>
            </a:r>
            <a:endParaRPr lang="de-DE" dirty="0"/>
          </a:p>
          <a:p>
            <a:pPr lvl="0"/>
            <a:r>
              <a:rPr lang="de-DE" dirty="0"/>
              <a:t>Nach Datum oder Art der Ausgabe (z.B. Materialkosten, </a:t>
            </a:r>
            <a:r>
              <a:rPr lang="de-DE" dirty="0" smtClean="0"/>
              <a:t>Verpflegung, Veranstaltung…)</a:t>
            </a:r>
            <a:endParaRPr lang="de-DE" dirty="0"/>
          </a:p>
          <a:p>
            <a:pPr lvl="0"/>
            <a:r>
              <a:rPr lang="de-DE" dirty="0"/>
              <a:t>Digitale </a:t>
            </a:r>
            <a:r>
              <a:rPr lang="de-DE" dirty="0" smtClean="0"/>
              <a:t>Belege </a:t>
            </a:r>
            <a:r>
              <a:rPr lang="de-DE" dirty="0"/>
              <a:t>scannen und in einer strukturierten Ordnerstruktur speichern. </a:t>
            </a:r>
          </a:p>
          <a:p>
            <a:pPr lvl="0"/>
            <a:r>
              <a:rPr lang="de-DE" dirty="0" smtClean="0"/>
              <a:t>Verhältnismäßigkeit/Aufwand </a:t>
            </a:r>
            <a:r>
              <a:rPr lang="de-DE" dirty="0"/>
              <a:t>nach Anfallen der Belege</a:t>
            </a:r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pPr marL="0" indent="0">
              <a:buNone/>
            </a:pPr>
            <a:r>
              <a:rPr lang="de-DE" b="1" dirty="0"/>
              <a:t>Kennzeichnen:</a:t>
            </a:r>
            <a:endParaRPr lang="de-DE" dirty="0"/>
          </a:p>
          <a:p>
            <a:pPr lvl="0"/>
            <a:r>
              <a:rPr lang="de-DE" dirty="0"/>
              <a:t>Belege mit einer fortlaufenden Nummer versehen, um sie leichter im Kassenbuch </a:t>
            </a:r>
            <a:r>
              <a:rPr lang="de-DE" dirty="0" smtClean="0"/>
              <a:t>zu </a:t>
            </a:r>
            <a:r>
              <a:rPr lang="de-DE" dirty="0"/>
              <a:t>finden</a:t>
            </a:r>
            <a:r>
              <a:rPr lang="de-DE" b="1" dirty="0"/>
              <a:t>. 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7597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955" y="0"/>
            <a:ext cx="8072336" cy="1028837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>Aufbewahrung</a:t>
            </a:r>
            <a:r>
              <a:rPr lang="de-DE" b="1" dirty="0" smtClean="0"/>
              <a:t> von Belegen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4332" y="1262744"/>
            <a:ext cx="8072336" cy="503707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sz="3100" b="1" dirty="0" smtClean="0"/>
              <a:t>Aufbewahrungsfristen:</a:t>
            </a:r>
            <a:r>
              <a:rPr lang="de-DE" b="1" dirty="0" smtClean="0"/>
              <a:t> </a:t>
            </a:r>
            <a:endParaRPr lang="de-DE" dirty="0" smtClean="0"/>
          </a:p>
          <a:p>
            <a:r>
              <a:rPr lang="de-DE" sz="3100" dirty="0"/>
              <a:t>Gesetzlich vorgeschrieben: In Deutschland müssen </a:t>
            </a:r>
            <a:br>
              <a:rPr lang="de-DE" sz="3100" dirty="0"/>
            </a:br>
            <a:r>
              <a:rPr lang="de-DE" sz="3100" dirty="0"/>
              <a:t>Belege für gemeinnützige Organisationen in der Regel </a:t>
            </a:r>
            <a:r>
              <a:rPr lang="de-DE" sz="3100" b="1" dirty="0"/>
              <a:t>10 Jahre </a:t>
            </a:r>
            <a:r>
              <a:rPr lang="de-DE" sz="3100" dirty="0"/>
              <a:t>aufbewahrt werden. </a:t>
            </a:r>
            <a:r>
              <a:rPr lang="de-DE" sz="3100" dirty="0" smtClean="0"/>
              <a:t/>
            </a:r>
            <a:br>
              <a:rPr lang="de-DE" sz="3100" dirty="0" smtClean="0"/>
            </a:br>
            <a:endParaRPr lang="de-DE" sz="3100" dirty="0"/>
          </a:p>
          <a:p>
            <a:pPr lvl="0"/>
            <a:r>
              <a:rPr lang="de-DE" b="1" dirty="0" smtClean="0"/>
              <a:t>Ziel: </a:t>
            </a:r>
            <a:r>
              <a:rPr lang="de-DE" sz="3100" dirty="0"/>
              <a:t>Sicherstellung der Nachvollziehbarkeit und Erfüllung rechtlicher </a:t>
            </a:r>
            <a:r>
              <a:rPr lang="de-DE" sz="3100" dirty="0" smtClean="0"/>
              <a:t>Anforderungen.</a:t>
            </a:r>
            <a:br>
              <a:rPr lang="de-DE" sz="3100" dirty="0" smtClean="0"/>
            </a:br>
            <a:endParaRPr lang="de-DE" sz="3100" dirty="0"/>
          </a:p>
          <a:p>
            <a:pPr marL="0" indent="0">
              <a:buNone/>
            </a:pPr>
            <a:r>
              <a:rPr lang="de-DE" sz="3400" b="1" dirty="0" smtClean="0"/>
              <a:t>Warum aufbewahren?</a:t>
            </a:r>
            <a:endParaRPr lang="de-DE" sz="3400" dirty="0" smtClean="0"/>
          </a:p>
          <a:p>
            <a:r>
              <a:rPr lang="de-DE" b="1" dirty="0" smtClean="0"/>
              <a:t>Rechtssicherheit:</a:t>
            </a:r>
            <a:r>
              <a:rPr lang="de-DE" dirty="0" smtClean="0"/>
              <a:t> </a:t>
            </a:r>
            <a:r>
              <a:rPr lang="de-DE" sz="3100" dirty="0"/>
              <a:t>Bei Prüfungen durch das Finanzamt, Kirchengemeinde, Zuschussgeber (Landesjugendplan, Stiftungen…) sind Belege der Nachweis für eine ordnungsgemäße Buchführung</a:t>
            </a:r>
            <a:r>
              <a:rPr lang="de-DE" sz="3100" dirty="0" smtClean="0"/>
              <a:t>.</a:t>
            </a:r>
            <a:br>
              <a:rPr lang="de-DE" sz="3100" dirty="0" smtClean="0"/>
            </a:br>
            <a:endParaRPr lang="de-DE" sz="3100" dirty="0"/>
          </a:p>
          <a:p>
            <a:r>
              <a:rPr lang="de-DE" b="1" dirty="0"/>
              <a:t>Transparenz: </a:t>
            </a:r>
            <a:r>
              <a:rPr lang="de-DE" sz="3100" dirty="0"/>
              <a:t>Mitglieder und Geldgeber (Kirchengemeinde, Zuschussgeber, Spender…)  können nachvollziehen, wie die Gelder verwendet wurden</a:t>
            </a:r>
            <a:r>
              <a:rPr lang="de-DE" dirty="0" smtClean="0"/>
              <a:t>. 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79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121" y="2914196"/>
            <a:ext cx="8072336" cy="46919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5400" b="1" dirty="0" smtClean="0"/>
          </a:p>
          <a:p>
            <a:pPr marL="0" indent="0" algn="ctr">
              <a:buNone/>
            </a:pPr>
            <a:r>
              <a:rPr lang="de-DE" sz="5400" b="1" dirty="0" smtClean="0"/>
              <a:t>Eure Fragen/ Anregungen…</a:t>
            </a:r>
            <a:endParaRPr lang="de-DE" sz="5400" b="1" dirty="0"/>
          </a:p>
        </p:txBody>
      </p:sp>
      <p:pic>
        <p:nvPicPr>
          <p:cNvPr id="1026" name="Picture 2" descr="elektrizität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197" y="628740"/>
            <a:ext cx="2805339" cy="280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502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Worauf </a:t>
            </a:r>
            <a:r>
              <a:rPr lang="de-DE" b="1" dirty="0"/>
              <a:t>müsst ihr bei einem Geldeingang achten?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de-DE" b="1" dirty="0"/>
              <a:t>Kontoauszüge prüfen</a:t>
            </a:r>
            <a:r>
              <a:rPr lang="de-DE" dirty="0"/>
              <a:t>: kontrolliert regelmäßig die Kontoauszüge, um die Geldeingänge zu prüfen</a:t>
            </a:r>
          </a:p>
          <a:p>
            <a:pPr lvl="0"/>
            <a:r>
              <a:rPr lang="de-DE" b="1" dirty="0"/>
              <a:t>Verwendungszweck überprüfen:</a:t>
            </a:r>
            <a:r>
              <a:rPr lang="de-DE" dirty="0"/>
              <a:t> stellt sicher, dass der Verwendungszweck korrekt angegeben ist und </a:t>
            </a:r>
            <a:r>
              <a:rPr lang="de-DE" dirty="0" smtClean="0"/>
              <a:t>dem </a:t>
            </a:r>
            <a:r>
              <a:rPr lang="de-DE" dirty="0"/>
              <a:t>erwarteten Zahlungseingang entspricht (Mitgliedsbeitrag, TN-Beitrag, Zuschüsse</a:t>
            </a:r>
            <a:r>
              <a:rPr lang="de-DE" dirty="0" smtClean="0"/>
              <a:t>)</a:t>
            </a:r>
            <a:endParaRPr lang="de-DE" dirty="0"/>
          </a:p>
          <a:p>
            <a:pPr lvl="0"/>
            <a:r>
              <a:rPr lang="de-DE" b="1" dirty="0"/>
              <a:t>Zuordnen:</a:t>
            </a:r>
            <a:r>
              <a:rPr lang="de-DE" dirty="0"/>
              <a:t> Ordnet den Geldeingang der entsprechenden Einnahmekategorie zu, z.B. Mitgliedsbeiträge, Spenden, Zuschüsse, </a:t>
            </a:r>
            <a:r>
              <a:rPr lang="de-DE" dirty="0" smtClean="0"/>
              <a:t>Veranstaltungseinnahmen…</a:t>
            </a:r>
            <a:endParaRPr lang="de-DE" dirty="0"/>
          </a:p>
          <a:p>
            <a:pPr lvl="0"/>
            <a:r>
              <a:rPr lang="de-DE" b="1" dirty="0"/>
              <a:t>Buchung</a:t>
            </a:r>
            <a:r>
              <a:rPr lang="de-DE" dirty="0"/>
              <a:t>: erfasst den Betrag im Kassenbuch bzw. im Buchhaltungsprogramm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5700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Wann dürft ihr </a:t>
            </a:r>
            <a:r>
              <a:rPr lang="de-DE" b="1" dirty="0"/>
              <a:t>einen Beleg auszahlen?</a:t>
            </a:r>
            <a:br>
              <a:rPr lang="de-DE" b="1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Voraussetzung für die Auszahlung:</a:t>
            </a:r>
            <a:endParaRPr lang="de-DE" dirty="0"/>
          </a:p>
          <a:p>
            <a:pPr lvl="0"/>
            <a:r>
              <a:rPr lang="de-DE" dirty="0"/>
              <a:t>Der Beleg muss vollständig und korrekt sein (z.B. mit Datum, Betrag, Zweck</a:t>
            </a:r>
            <a:r>
              <a:rPr lang="de-DE" dirty="0" smtClean="0"/>
              <a:t>).</a:t>
            </a:r>
            <a:endParaRPr lang="de-DE" dirty="0"/>
          </a:p>
          <a:p>
            <a:pPr lvl="0"/>
            <a:r>
              <a:rPr lang="de-DE" dirty="0"/>
              <a:t>Der Zweck der Ausgabe muss </a:t>
            </a:r>
            <a:r>
              <a:rPr lang="de-DE" i="1" dirty="0"/>
              <a:t>mit den Zielen des Jugendverbandes</a:t>
            </a:r>
            <a:r>
              <a:rPr lang="de-DE" dirty="0"/>
              <a:t> vereinbar sein.</a:t>
            </a:r>
          </a:p>
          <a:p>
            <a:pPr lvl="0"/>
            <a:r>
              <a:rPr lang="de-DE" dirty="0"/>
              <a:t>Es muss eine Genehmigung vorliegen, Delegation durch den Vorstand oder durch </a:t>
            </a:r>
            <a:r>
              <a:rPr lang="de-DE" dirty="0" smtClean="0"/>
              <a:t> </a:t>
            </a:r>
            <a:r>
              <a:rPr lang="de-DE" dirty="0"/>
              <a:t>Wahl der </a:t>
            </a:r>
            <a:r>
              <a:rPr lang="de-DE" dirty="0" smtClean="0"/>
              <a:t>Mitgliederversammlung.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918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>Möglichkeiten </a:t>
            </a:r>
            <a:r>
              <a:rPr lang="de-DE" b="1" dirty="0" smtClean="0"/>
              <a:t>der </a:t>
            </a:r>
            <a:r>
              <a:rPr lang="de-DE" b="1" dirty="0"/>
              <a:t>Auszahlung</a:t>
            </a:r>
            <a:r>
              <a:rPr lang="de-DE" dirty="0"/>
              <a:t/>
            </a:r>
            <a:br>
              <a:rPr lang="de-DE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e-DE" b="1" dirty="0"/>
              <a:t>Barauszahlung: </a:t>
            </a:r>
            <a:r>
              <a:rPr lang="de-DE" dirty="0"/>
              <a:t>d.h. direkt aus der Kasse, wenn kleine Beträge anfallen (z.B. für Materialeinkäufe im Baumarkt</a:t>
            </a:r>
            <a:r>
              <a:rPr lang="de-DE" dirty="0" smtClean="0"/>
              <a:t>…)</a:t>
            </a:r>
          </a:p>
          <a:p>
            <a:pPr lvl="0"/>
            <a:endParaRPr lang="de-DE" dirty="0"/>
          </a:p>
          <a:p>
            <a:pPr lvl="0"/>
            <a:r>
              <a:rPr lang="de-DE" b="1" dirty="0"/>
              <a:t>Überweisung: </a:t>
            </a:r>
            <a:r>
              <a:rPr lang="de-DE" dirty="0"/>
              <a:t>Für größere Beträge oder regelmäßige Zahlungen </a:t>
            </a:r>
            <a:r>
              <a:rPr lang="de-DE" dirty="0" smtClean="0"/>
              <a:t>(z.B. Domainkosten</a:t>
            </a:r>
            <a:r>
              <a:rPr lang="de-DE" dirty="0"/>
              <a:t>….)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3718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6915" y="365125"/>
            <a:ext cx="8072336" cy="1002121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Exkurs</a:t>
            </a:r>
            <a:r>
              <a:rPr lang="de-DE" b="1" dirty="0"/>
              <a:t>: Das Vier-Augen-Prinzip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46" y="1146355"/>
            <a:ext cx="8072336" cy="46919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r>
              <a:rPr lang="de-DE" b="1" dirty="0" smtClean="0"/>
              <a:t>Zwei </a:t>
            </a:r>
            <a:r>
              <a:rPr lang="de-DE" b="1" dirty="0"/>
              <a:t>Personen prüfen gemeinsam die Auszahlung, um Fehler und Missbrauch zu vermeiden.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Empfehlung:</a:t>
            </a:r>
            <a:endParaRPr lang="de-DE" dirty="0"/>
          </a:p>
          <a:p>
            <a:pPr lvl="0"/>
            <a:r>
              <a:rPr lang="de-DE" dirty="0"/>
              <a:t>Sehr empfehlenswert, insbesondere bei größeren Beträgen oder komplexen Vorgängen. (Belegungsvertrag für eine Veranstaltung…)</a:t>
            </a:r>
          </a:p>
          <a:p>
            <a:pPr lvl="0"/>
            <a:r>
              <a:rPr lang="de-DE" dirty="0"/>
              <a:t>Schafft Transparenz und stärkt das Vertrauen innerhalb des Teams. </a:t>
            </a:r>
            <a:endParaRPr lang="de-DE" dirty="0" smtClean="0"/>
          </a:p>
          <a:p>
            <a:pPr lvl="0"/>
            <a:endParaRPr lang="de-DE" dirty="0"/>
          </a:p>
          <a:p>
            <a:pPr marL="0" indent="0">
              <a:buNone/>
            </a:pPr>
            <a:r>
              <a:rPr lang="de-DE" b="1" dirty="0"/>
              <a:t>Praxisbeispiel: </a:t>
            </a:r>
            <a:r>
              <a:rPr lang="de-DE" dirty="0"/>
              <a:t> Vor einer Auszahlung prüft eine zweite Person den Beleg und bestätigt, dass alle Angaben korrekt sind. Erst dann wird die Zahlung durchgeführt.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954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121" y="2914196"/>
            <a:ext cx="8072336" cy="46919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5400" b="1" dirty="0" smtClean="0"/>
          </a:p>
          <a:p>
            <a:pPr marL="0" indent="0" algn="ctr">
              <a:buNone/>
            </a:pPr>
            <a:r>
              <a:rPr lang="de-DE" sz="5400" b="1" dirty="0" smtClean="0"/>
              <a:t>Eure Fragen/ Anregungen…</a:t>
            </a:r>
            <a:endParaRPr lang="de-DE" sz="5400" b="1" dirty="0"/>
          </a:p>
        </p:txBody>
      </p:sp>
      <p:pic>
        <p:nvPicPr>
          <p:cNvPr id="1026" name="Picture 2" descr="elektrizität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197" y="628740"/>
            <a:ext cx="2805339" cy="280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06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>
                <a:solidFill>
                  <a:srgbClr val="92D050"/>
                </a:solidFill>
              </a:rPr>
              <a:t/>
            </a:r>
            <a:br>
              <a:rPr lang="de-DE" b="1">
                <a:solidFill>
                  <a:srgbClr val="92D050"/>
                </a:solidFill>
              </a:rPr>
            </a:br>
            <a:r>
              <a:rPr lang="de-DE" b="1" smtClean="0">
                <a:solidFill>
                  <a:srgbClr val="92D050"/>
                </a:solidFill>
              </a:rPr>
              <a:t>Themen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de-DE" b="1" dirty="0" smtClean="0"/>
              <a:t>Kassenführung</a:t>
            </a:r>
          </a:p>
          <a:p>
            <a:pPr>
              <a:spcAft>
                <a:spcPts val="600"/>
              </a:spcAft>
            </a:pPr>
            <a:r>
              <a:rPr lang="de-DE" b="1" dirty="0" smtClean="0"/>
              <a:t>Kalkulation</a:t>
            </a:r>
          </a:p>
          <a:p>
            <a:pPr>
              <a:spcAft>
                <a:spcPts val="600"/>
              </a:spcAft>
            </a:pPr>
            <a:r>
              <a:rPr lang="de-DE" b="1" dirty="0" smtClean="0"/>
              <a:t>Belege</a:t>
            </a:r>
          </a:p>
          <a:p>
            <a:pPr>
              <a:spcAft>
                <a:spcPts val="600"/>
              </a:spcAft>
            </a:pPr>
            <a:r>
              <a:rPr lang="de-DE" b="1" dirty="0" smtClean="0"/>
              <a:t>Geldeingang</a:t>
            </a:r>
          </a:p>
          <a:p>
            <a:pPr>
              <a:spcAft>
                <a:spcPts val="600"/>
              </a:spcAft>
            </a:pPr>
            <a:r>
              <a:rPr lang="de-DE" b="1" dirty="0" smtClean="0"/>
              <a:t>Auszahlung</a:t>
            </a:r>
          </a:p>
          <a:p>
            <a:pPr>
              <a:spcAft>
                <a:spcPts val="600"/>
              </a:spcAft>
            </a:pPr>
            <a:r>
              <a:rPr lang="de-DE" b="1" dirty="0" smtClean="0"/>
              <a:t>Barkasse</a:t>
            </a:r>
          </a:p>
          <a:p>
            <a:pPr>
              <a:spcAft>
                <a:spcPts val="600"/>
              </a:spcAft>
            </a:pPr>
            <a:r>
              <a:rPr lang="de-DE" b="1" dirty="0" smtClean="0"/>
              <a:t>Bankkonto</a:t>
            </a:r>
          </a:p>
          <a:p>
            <a:pPr>
              <a:spcAft>
                <a:spcPts val="600"/>
              </a:spcAft>
            </a:pPr>
            <a:r>
              <a:rPr lang="de-DE" b="1" dirty="0" smtClean="0"/>
              <a:t>SEPA-Lastschrift</a:t>
            </a:r>
          </a:p>
          <a:p>
            <a:pPr>
              <a:spcAft>
                <a:spcPts val="600"/>
              </a:spcAft>
            </a:pPr>
            <a:r>
              <a:rPr lang="de-DE" b="1" dirty="0" smtClean="0"/>
              <a:t>Kassenbericht und Kassenprüfung</a:t>
            </a:r>
          </a:p>
          <a:p>
            <a:pPr>
              <a:spcAft>
                <a:spcPts val="600"/>
              </a:spcAft>
            </a:pPr>
            <a:r>
              <a:rPr lang="de-DE" b="1" dirty="0" smtClean="0"/>
              <a:t>Datenschutz</a:t>
            </a:r>
          </a:p>
          <a:p>
            <a:pPr>
              <a:spcAft>
                <a:spcPts val="600"/>
              </a:spcAft>
            </a:pPr>
            <a:r>
              <a:rPr lang="de-DE" b="1" dirty="0" smtClean="0"/>
              <a:t>Rechnungen schreiben</a:t>
            </a:r>
          </a:p>
          <a:p>
            <a:pPr>
              <a:spcAft>
                <a:spcPts val="600"/>
              </a:spcAft>
            </a:pPr>
            <a:endParaRPr lang="de-DE" b="1" dirty="0" smtClean="0"/>
          </a:p>
          <a:p>
            <a:pPr>
              <a:spcAft>
                <a:spcPts val="600"/>
              </a:spcAft>
            </a:pPr>
            <a:endParaRPr lang="de-DE" b="1" dirty="0" smtClean="0"/>
          </a:p>
          <a:p>
            <a:pPr>
              <a:spcAft>
                <a:spcPts val="600"/>
              </a:spcAft>
            </a:pPr>
            <a:endParaRPr lang="de-DE" b="1" dirty="0" smtClean="0"/>
          </a:p>
          <a:p>
            <a:pPr>
              <a:spcAft>
                <a:spcPts val="600"/>
              </a:spcAft>
            </a:pPr>
            <a:endParaRPr lang="de-DE" b="1" dirty="0" smtClean="0"/>
          </a:p>
          <a:p>
            <a:pPr>
              <a:spcAft>
                <a:spcPts val="600"/>
              </a:spcAft>
            </a:pPr>
            <a:endParaRPr lang="de-DE" b="1" dirty="0" smtClean="0"/>
          </a:p>
          <a:p>
            <a:pPr>
              <a:spcAft>
                <a:spcPts val="600"/>
              </a:spcAft>
            </a:pPr>
            <a:endParaRPr lang="de-DE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754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6915" y="121285"/>
            <a:ext cx="8072336" cy="1325563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Bezahlmöglichkeiten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6915" y="1446848"/>
            <a:ext cx="8072336" cy="5070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Barkasse</a:t>
            </a:r>
            <a:endParaRPr lang="de-DE" dirty="0"/>
          </a:p>
          <a:p>
            <a:pPr marL="0" indent="0">
              <a:buNone/>
            </a:pPr>
            <a:r>
              <a:rPr lang="de-DE" b="1" dirty="0"/>
              <a:t>Vorteile: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Schnell und direkt </a:t>
            </a:r>
            <a:r>
              <a:rPr lang="de-DE" dirty="0" smtClean="0"/>
              <a:t>verfügbar</a:t>
            </a:r>
            <a:endParaRPr lang="de-DE" dirty="0"/>
          </a:p>
          <a:p>
            <a:pPr lvl="0"/>
            <a:r>
              <a:rPr lang="de-DE" dirty="0"/>
              <a:t>Praktisch für kleinere Ausgaben wie Material- oder </a:t>
            </a:r>
            <a:r>
              <a:rPr lang="de-DE" dirty="0" smtClean="0"/>
              <a:t>Verpflegungskosten</a:t>
            </a:r>
            <a:endParaRPr lang="de-DE" dirty="0"/>
          </a:p>
          <a:p>
            <a:pPr lvl="0"/>
            <a:r>
              <a:rPr lang="de-DE" dirty="0"/>
              <a:t>Praktisch </a:t>
            </a:r>
            <a:r>
              <a:rPr lang="de-DE" dirty="0" smtClean="0"/>
              <a:t>während Veranstaltungen</a:t>
            </a:r>
            <a:br>
              <a:rPr lang="de-DE" dirty="0" smtClean="0"/>
            </a:br>
            <a:endParaRPr lang="de-DE" dirty="0"/>
          </a:p>
          <a:p>
            <a:pPr marL="0" indent="0">
              <a:buNone/>
            </a:pPr>
            <a:r>
              <a:rPr lang="de-DE" b="1" dirty="0" smtClean="0"/>
              <a:t>Nachteile:</a:t>
            </a:r>
            <a:endParaRPr lang="de-DE" b="1" dirty="0"/>
          </a:p>
          <a:p>
            <a:pPr lvl="0"/>
            <a:r>
              <a:rPr lang="de-DE" dirty="0"/>
              <a:t>Höheres Risiko für Fehler oder Missbrauch</a:t>
            </a:r>
          </a:p>
          <a:p>
            <a:pPr lvl="0"/>
            <a:r>
              <a:rPr lang="de-DE" dirty="0"/>
              <a:t>Aufwändiger in der Dokumentation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3488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Bezahlmöglichkeiten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/>
              <a:t>Girokonto</a:t>
            </a:r>
            <a:endParaRPr lang="de-DE" dirty="0"/>
          </a:p>
          <a:p>
            <a:pPr marL="0" indent="0">
              <a:buNone/>
            </a:pPr>
            <a:r>
              <a:rPr lang="de-DE" b="1" dirty="0"/>
              <a:t>Vorteile:</a:t>
            </a:r>
          </a:p>
          <a:p>
            <a:pPr lvl="0"/>
            <a:r>
              <a:rPr lang="de-DE" dirty="0"/>
              <a:t>Sicherer, da jede Transaktion nachvollziehbar ist.</a:t>
            </a:r>
          </a:p>
          <a:p>
            <a:pPr lvl="0"/>
            <a:r>
              <a:rPr lang="de-DE" dirty="0"/>
              <a:t>Ideal für größere Beträge oder regelmäßige </a:t>
            </a:r>
            <a:r>
              <a:rPr lang="de-DE" dirty="0" smtClean="0"/>
              <a:t>Zahlungen</a:t>
            </a:r>
            <a:br>
              <a:rPr lang="de-DE" dirty="0" smtClean="0"/>
            </a:br>
            <a:endParaRPr lang="de-DE" dirty="0"/>
          </a:p>
          <a:p>
            <a:pPr marL="0" indent="0">
              <a:buNone/>
            </a:pPr>
            <a:r>
              <a:rPr lang="de-DE" b="1" dirty="0"/>
              <a:t>Nachteile:</a:t>
            </a:r>
          </a:p>
          <a:p>
            <a:pPr lvl="0"/>
            <a:r>
              <a:rPr lang="de-DE" dirty="0"/>
              <a:t>Eventuelle Bankgebühren</a:t>
            </a:r>
          </a:p>
          <a:p>
            <a:pPr lvl="0"/>
            <a:r>
              <a:rPr lang="de-DE" dirty="0"/>
              <a:t>Nicht für spontane Ausgaben geeignet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6355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6914" y="365125"/>
            <a:ext cx="10236879" cy="1325563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Wie </a:t>
            </a:r>
            <a:r>
              <a:rPr lang="de-DE" b="1" dirty="0"/>
              <a:t>führt </a:t>
            </a:r>
            <a:r>
              <a:rPr lang="de-DE" b="1" dirty="0" smtClean="0"/>
              <a:t>ihr </a:t>
            </a:r>
            <a:r>
              <a:rPr lang="de-DE" b="1" dirty="0"/>
              <a:t>korrekt eine Barkasse?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b="1" dirty="0"/>
              <a:t>Kassenbuch führen:</a:t>
            </a:r>
            <a:endParaRPr lang="de-DE" dirty="0"/>
          </a:p>
          <a:p>
            <a:pPr lvl="0"/>
            <a:r>
              <a:rPr lang="de-DE" dirty="0"/>
              <a:t>Alle Einnahmen und Ausgaben müssen chronologisch und vollständig eingetragen werden.</a:t>
            </a:r>
          </a:p>
          <a:p>
            <a:pPr lvl="0"/>
            <a:r>
              <a:rPr lang="de-DE" dirty="0"/>
              <a:t>Jeder Eintrag muss mit einem Beleg belegt sein</a:t>
            </a:r>
          </a:p>
          <a:p>
            <a:pPr lvl="0"/>
            <a:r>
              <a:rPr lang="de-DE" dirty="0"/>
              <a:t>Regelmäßig den Kassenbestand mit dem Kassenbuch abgleichen</a:t>
            </a:r>
            <a:r>
              <a:rPr lang="de-DE" dirty="0" smtClean="0"/>
              <a:t>.</a:t>
            </a:r>
            <a:br>
              <a:rPr lang="de-DE" dirty="0" smtClean="0"/>
            </a:br>
            <a:endParaRPr lang="de-DE" dirty="0"/>
          </a:p>
          <a:p>
            <a:pPr marL="0" indent="0">
              <a:buNone/>
            </a:pPr>
            <a:r>
              <a:rPr lang="de-DE" b="1" dirty="0"/>
              <a:t>Praxis-Tipp:</a:t>
            </a:r>
            <a:endParaRPr lang="de-DE" dirty="0"/>
          </a:p>
          <a:p>
            <a:r>
              <a:rPr lang="de-DE" dirty="0"/>
              <a:t>Am Ende des Monats </a:t>
            </a:r>
            <a:r>
              <a:rPr lang="de-DE" dirty="0" smtClean="0"/>
              <a:t>einen Kassenabgleich </a:t>
            </a:r>
            <a:r>
              <a:rPr lang="de-DE" dirty="0"/>
              <a:t>durchführen, ob der Betrag im Kassenbuch mit der Barkasse übereinstimmt.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6257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>Wie führt </a:t>
            </a:r>
            <a:r>
              <a:rPr lang="de-DE" b="1" dirty="0" smtClean="0"/>
              <a:t>ihr </a:t>
            </a:r>
            <a:r>
              <a:rPr lang="de-DE" b="1" dirty="0"/>
              <a:t>ein Bankkonto?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Kontoführung: </a:t>
            </a:r>
            <a:endParaRPr lang="de-DE" dirty="0"/>
          </a:p>
          <a:p>
            <a:pPr lvl="0"/>
            <a:r>
              <a:rPr lang="de-DE" dirty="0"/>
              <a:t>Alle Buchungen (Einzahlungen, Auszahlungen) </a:t>
            </a:r>
            <a:r>
              <a:rPr lang="de-DE" dirty="0" smtClean="0"/>
              <a:t>werden im </a:t>
            </a:r>
            <a:r>
              <a:rPr lang="de-DE" dirty="0"/>
              <a:t>Kontoauszug </a:t>
            </a:r>
            <a:r>
              <a:rPr lang="de-DE" dirty="0" smtClean="0"/>
              <a:t>aufgelistet</a:t>
            </a:r>
            <a:endParaRPr lang="de-DE" dirty="0"/>
          </a:p>
          <a:p>
            <a:pPr lvl="0"/>
            <a:r>
              <a:rPr lang="de-DE" dirty="0"/>
              <a:t>Kontoauszüge regelmäßig prüfen und abgleichen</a:t>
            </a:r>
            <a:r>
              <a:rPr lang="de-DE" dirty="0" smtClean="0"/>
              <a:t>.</a:t>
            </a:r>
          </a:p>
          <a:p>
            <a:pPr lvl="0"/>
            <a:endParaRPr lang="de-DE" dirty="0"/>
          </a:p>
          <a:p>
            <a:pPr marL="0" indent="0">
              <a:buNone/>
            </a:pPr>
            <a:r>
              <a:rPr lang="de-DE" b="1" dirty="0"/>
              <a:t>Praxis-Tipp:</a:t>
            </a:r>
            <a:endParaRPr lang="de-DE" dirty="0"/>
          </a:p>
          <a:p>
            <a:r>
              <a:rPr lang="de-DE" b="1" dirty="0"/>
              <a:t>Es ist wichtig, dass die Ortsgruppe / </a:t>
            </a:r>
            <a:r>
              <a:rPr lang="de-DE" b="1" dirty="0" smtClean="0"/>
              <a:t>der Stamm </a:t>
            </a:r>
            <a:r>
              <a:rPr lang="de-DE" b="1" dirty="0"/>
              <a:t>ein eigenes Konto hat. Das Konto darf nicht auf eine Privatperson laufen. 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5127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121" y="2914196"/>
            <a:ext cx="8072336" cy="46919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5400" b="1" dirty="0" smtClean="0"/>
          </a:p>
          <a:p>
            <a:pPr marL="0" indent="0" algn="ctr">
              <a:buNone/>
            </a:pPr>
            <a:r>
              <a:rPr lang="de-DE" sz="5400" b="1" dirty="0" smtClean="0"/>
              <a:t>Eure Fragen/ Anregungen…</a:t>
            </a:r>
            <a:endParaRPr lang="de-DE" sz="5400" b="1" dirty="0"/>
          </a:p>
        </p:txBody>
      </p:sp>
      <p:pic>
        <p:nvPicPr>
          <p:cNvPr id="1026" name="Picture 2" descr="elektrizität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197" y="628740"/>
            <a:ext cx="2805339" cy="280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472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Onlinebanking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6386" y="592183"/>
            <a:ext cx="8558574" cy="59688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de-DE" sz="3100" b="1" dirty="0" smtClean="0"/>
          </a:p>
          <a:p>
            <a:pPr marL="0" indent="0">
              <a:buNone/>
            </a:pPr>
            <a:endParaRPr lang="de-DE" sz="3100" b="1" dirty="0" smtClean="0"/>
          </a:p>
          <a:p>
            <a:pPr marL="0" indent="0">
              <a:buNone/>
            </a:pPr>
            <a:endParaRPr lang="de-DE" sz="3100" b="1" dirty="0" smtClean="0"/>
          </a:p>
          <a:p>
            <a:pPr marL="0" indent="0">
              <a:buNone/>
            </a:pPr>
            <a:r>
              <a:rPr lang="de-DE" sz="3100" b="1" dirty="0" smtClean="0"/>
              <a:t>Sicherheitstipps </a:t>
            </a:r>
            <a:r>
              <a:rPr lang="de-DE" sz="3100" b="1" dirty="0"/>
              <a:t>für </a:t>
            </a:r>
            <a:r>
              <a:rPr lang="de-DE" sz="3100" b="1" dirty="0" smtClean="0"/>
              <a:t>Onlinebanking</a:t>
            </a:r>
            <a:endParaRPr lang="de-DE" dirty="0"/>
          </a:p>
          <a:p>
            <a:r>
              <a:rPr lang="de-DE" b="1" dirty="0"/>
              <a:t>Passwortschutz: </a:t>
            </a:r>
            <a:endParaRPr lang="de-DE" b="1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Verwendet </a:t>
            </a:r>
            <a:r>
              <a:rPr lang="de-DE" dirty="0"/>
              <a:t>ein starkes, einzigartiges Passwort und ändert es </a:t>
            </a:r>
            <a:r>
              <a:rPr lang="de-DE" dirty="0" smtClean="0"/>
              <a:t>   </a:t>
            </a:r>
          </a:p>
          <a:p>
            <a:pPr marL="0" indent="0">
              <a:buNone/>
            </a:pPr>
            <a:r>
              <a:rPr lang="de-DE" dirty="0"/>
              <a:t>  </a:t>
            </a:r>
            <a:r>
              <a:rPr lang="de-DE" dirty="0" smtClean="0"/>
              <a:t> regelmäßig.</a:t>
            </a:r>
            <a:endParaRPr lang="de-DE" dirty="0"/>
          </a:p>
          <a:p>
            <a:r>
              <a:rPr lang="de-DE" b="1" dirty="0"/>
              <a:t>Zwei-Faktor-Authentifizierung:</a:t>
            </a:r>
            <a:r>
              <a:rPr lang="de-DE" dirty="0"/>
              <a:t>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   Aktiviert </a:t>
            </a:r>
            <a:r>
              <a:rPr lang="de-DE" dirty="0"/>
              <a:t>diese Funktion, um zusätzliche Sicherheit zu gewährleisten.</a:t>
            </a:r>
          </a:p>
          <a:p>
            <a:r>
              <a:rPr lang="de-DE" b="1" dirty="0"/>
              <a:t>Vertrauliche Daten schützen</a:t>
            </a:r>
            <a:r>
              <a:rPr lang="de-DE" dirty="0"/>
              <a:t>: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   gebt keine </a:t>
            </a:r>
            <a:r>
              <a:rPr lang="de-DE" dirty="0"/>
              <a:t>Zugangsdaten oder TANs an Dritte weiter</a:t>
            </a:r>
            <a:r>
              <a:rPr lang="de-DE" dirty="0" smtClean="0"/>
              <a:t>.</a:t>
            </a:r>
            <a:endParaRPr lang="de-DE" dirty="0"/>
          </a:p>
          <a:p>
            <a:r>
              <a:rPr lang="de-DE" b="1" dirty="0"/>
              <a:t>Regelmäßige Überprüfung</a:t>
            </a:r>
            <a:r>
              <a:rPr lang="de-DE" dirty="0"/>
              <a:t>: 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kontrolliert </a:t>
            </a:r>
            <a:r>
              <a:rPr lang="de-DE" dirty="0"/>
              <a:t>regelmäßig die Kontoauszüge auf </a:t>
            </a:r>
            <a:r>
              <a:rPr lang="de-DE" dirty="0" smtClean="0"/>
              <a:t>unbekannte Vorgänge </a:t>
            </a:r>
          </a:p>
          <a:p>
            <a:pPr marL="0" indent="0">
              <a:buNone/>
            </a:pPr>
            <a:r>
              <a:rPr lang="de-DE" dirty="0" smtClean="0"/>
              <a:t>   (</a:t>
            </a:r>
            <a:r>
              <a:rPr lang="de-DE" dirty="0"/>
              <a:t>Abbuchungen durch Dritte ohne Einzugsermächtigung</a:t>
            </a:r>
            <a:r>
              <a:rPr lang="de-DE" dirty="0" smtClean="0"/>
              <a:t>).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sz="3100" b="1" dirty="0"/>
              <a:t>Technische </a:t>
            </a:r>
            <a:r>
              <a:rPr lang="de-DE" sz="3100" b="1" dirty="0" smtClean="0"/>
              <a:t>Maßnahmen</a:t>
            </a:r>
            <a:endParaRPr lang="de-DE" sz="3100" dirty="0"/>
          </a:p>
          <a:p>
            <a:r>
              <a:rPr lang="de-DE" b="1" dirty="0"/>
              <a:t>Aktuelle Software: </a:t>
            </a:r>
            <a:r>
              <a:rPr lang="de-DE" dirty="0" smtClean="0"/>
              <a:t>Nutzt </a:t>
            </a:r>
            <a:r>
              <a:rPr lang="de-DE" dirty="0"/>
              <a:t>aktuelle Browser und Antivirenprogramme.</a:t>
            </a:r>
          </a:p>
          <a:p>
            <a:r>
              <a:rPr lang="de-DE" b="1" dirty="0"/>
              <a:t>Sichere Verbindung: </a:t>
            </a:r>
            <a:r>
              <a:rPr lang="de-DE" dirty="0"/>
              <a:t>Greift nur über eine </a:t>
            </a:r>
            <a:r>
              <a:rPr lang="de-DE" dirty="0" smtClean="0"/>
              <a:t>sichere Internetverbindung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(</a:t>
            </a:r>
            <a:r>
              <a:rPr lang="de-DE" dirty="0"/>
              <a:t>z.B. </a:t>
            </a:r>
            <a:r>
              <a:rPr lang="de-DE" dirty="0" smtClean="0"/>
              <a:t>daheim, </a:t>
            </a:r>
            <a:r>
              <a:rPr lang="de-DE" dirty="0"/>
              <a:t>nicht öffentliches WLAN) auf das Onlinebanking zu.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1480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Was </a:t>
            </a:r>
            <a:r>
              <a:rPr lang="de-DE" b="1" dirty="0"/>
              <a:t>ist bei Onlinebanking zu beachten?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Praxis-Tipps:</a:t>
            </a:r>
          </a:p>
          <a:p>
            <a:pPr marL="0" indent="0">
              <a:buNone/>
            </a:pPr>
            <a:endParaRPr lang="de-DE" sz="1600" dirty="0"/>
          </a:p>
          <a:p>
            <a:r>
              <a:rPr lang="de-DE" b="1" dirty="0"/>
              <a:t>Zugriffsrechte: </a:t>
            </a:r>
            <a:br>
              <a:rPr lang="de-DE" b="1" dirty="0"/>
            </a:br>
            <a:r>
              <a:rPr lang="de-DE" dirty="0" smtClean="0"/>
              <a:t>Festlegen</a:t>
            </a:r>
            <a:r>
              <a:rPr lang="de-DE" dirty="0"/>
              <a:t>, wer im Stamm, Ortsgruppe, Pfarrei Zugriff auf das Onlinebanking hat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1" dirty="0"/>
              <a:t>Transparenz: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Bitte </a:t>
            </a:r>
            <a:r>
              <a:rPr lang="de-DE" dirty="0"/>
              <a:t>alle Online-Transaktionen sorgfältig dokumentieren und offenlegen.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9828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Wie </a:t>
            </a:r>
            <a:r>
              <a:rPr lang="de-DE" b="1" dirty="0"/>
              <a:t>eröffnet </a:t>
            </a:r>
            <a:r>
              <a:rPr lang="de-DE" b="1" dirty="0" smtClean="0"/>
              <a:t>ihr </a:t>
            </a:r>
            <a:r>
              <a:rPr lang="de-DE" b="1" dirty="0"/>
              <a:t>ein Vereinskonto bei einer Bank?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/>
              <a:t>Schritte zur Kontoeröffnung</a:t>
            </a:r>
            <a:r>
              <a:rPr lang="de-DE" b="1" dirty="0" smtClean="0"/>
              <a:t>:</a:t>
            </a:r>
            <a:br>
              <a:rPr lang="de-DE" b="1" dirty="0" smtClean="0"/>
            </a:br>
            <a:endParaRPr lang="de-DE" dirty="0"/>
          </a:p>
          <a:p>
            <a:pPr lvl="0"/>
            <a:r>
              <a:rPr lang="de-DE" b="1" dirty="0"/>
              <a:t>Bank auswählen: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>Vergleicht </a:t>
            </a:r>
            <a:r>
              <a:rPr lang="de-DE" dirty="0"/>
              <a:t>verschiedene Banken hinsichtlich Gebühren und Konditionen speziell für Vereinskonten.</a:t>
            </a:r>
          </a:p>
          <a:p>
            <a:pPr lvl="0"/>
            <a:r>
              <a:rPr lang="de-DE" b="1" dirty="0"/>
              <a:t>Termin </a:t>
            </a:r>
            <a:r>
              <a:rPr lang="de-DE" b="1" dirty="0" smtClean="0"/>
              <a:t>vereinbaren</a:t>
            </a:r>
            <a:br>
              <a:rPr lang="de-DE" b="1" dirty="0" smtClean="0"/>
            </a:br>
            <a:endParaRPr lang="de-DE" b="1" dirty="0" smtClean="0"/>
          </a:p>
          <a:p>
            <a:pPr lvl="0"/>
            <a:r>
              <a:rPr lang="de-DE" b="1" dirty="0" smtClean="0"/>
              <a:t>Unterlagen </a:t>
            </a:r>
            <a:r>
              <a:rPr lang="de-DE" b="1" dirty="0"/>
              <a:t>vorbereiten: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>Stellt sicher, </a:t>
            </a:r>
            <a:r>
              <a:rPr lang="de-DE" dirty="0"/>
              <a:t>dass alle benötigten Dokumente </a:t>
            </a:r>
            <a:r>
              <a:rPr lang="de-DE" b="1" dirty="0"/>
              <a:t>vollständig</a:t>
            </a:r>
            <a:r>
              <a:rPr lang="de-DE" dirty="0"/>
              <a:t> sind.</a:t>
            </a:r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0599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6915" y="365125"/>
            <a:ext cx="8072336" cy="584109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Eröffnung Vereinskonto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Benötigte Unterlagen</a:t>
            </a:r>
            <a:r>
              <a:rPr lang="de-DE" b="1" dirty="0" smtClean="0"/>
              <a:t>:</a:t>
            </a:r>
            <a:br>
              <a:rPr lang="de-DE" b="1" dirty="0" smtClean="0"/>
            </a:br>
            <a:endParaRPr lang="de-DE" dirty="0"/>
          </a:p>
          <a:p>
            <a:r>
              <a:rPr lang="de-DE" dirty="0"/>
              <a:t>Vereinssatzung</a:t>
            </a:r>
          </a:p>
          <a:p>
            <a:r>
              <a:rPr lang="de-DE" dirty="0"/>
              <a:t>Personalausweis</a:t>
            </a:r>
          </a:p>
          <a:p>
            <a:r>
              <a:rPr lang="de-DE" dirty="0"/>
              <a:t>Protokoll des gewählten </a:t>
            </a:r>
            <a:r>
              <a:rPr lang="de-DE" dirty="0" smtClean="0"/>
              <a:t>Vorstands/der Pfarrjugendleitung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7674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121" y="2914196"/>
            <a:ext cx="8072336" cy="46919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5400" b="1" dirty="0" smtClean="0"/>
          </a:p>
          <a:p>
            <a:pPr marL="0" indent="0" algn="ctr">
              <a:buNone/>
            </a:pPr>
            <a:r>
              <a:rPr lang="de-DE" sz="5400" b="1" dirty="0" smtClean="0"/>
              <a:t>Eure Fragen/ Anregungen…</a:t>
            </a:r>
            <a:endParaRPr lang="de-DE" sz="5400" b="1" dirty="0"/>
          </a:p>
        </p:txBody>
      </p:sp>
      <p:pic>
        <p:nvPicPr>
          <p:cNvPr id="1026" name="Picture 2" descr="elektrizität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197" y="628740"/>
            <a:ext cx="2805339" cy="280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194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Kassenführung bedeutet:</a:t>
            </a:r>
            <a:r>
              <a:rPr lang="de-DE" b="1" dirty="0">
                <a:solidFill>
                  <a:srgbClr val="92D050"/>
                </a:solidFill>
              </a:rPr>
              <a:t/>
            </a:r>
            <a:br>
              <a:rPr lang="de-DE" b="1" dirty="0">
                <a:solidFill>
                  <a:srgbClr val="92D050"/>
                </a:solidFill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e-DE" b="1" dirty="0" smtClean="0"/>
              <a:t>Rechnungen</a:t>
            </a:r>
            <a:r>
              <a:rPr lang="de-DE" dirty="0" smtClean="0"/>
              <a:t> zahlen, </a:t>
            </a:r>
            <a:r>
              <a:rPr lang="de-DE" b="1" dirty="0" smtClean="0"/>
              <a:t>Einnahmen</a:t>
            </a:r>
            <a:r>
              <a:rPr lang="de-DE" dirty="0" smtClean="0"/>
              <a:t> entgegennehmen</a:t>
            </a:r>
            <a:endParaRPr lang="de-DE" dirty="0"/>
          </a:p>
          <a:p>
            <a:pPr>
              <a:spcAft>
                <a:spcPts val="600"/>
              </a:spcAft>
            </a:pPr>
            <a:r>
              <a:rPr lang="de-DE" dirty="0"/>
              <a:t>Sammeln, Ordnen, Aufbewahren von </a:t>
            </a:r>
            <a:r>
              <a:rPr lang="de-DE" b="1" dirty="0"/>
              <a:t>Belegen</a:t>
            </a:r>
          </a:p>
          <a:p>
            <a:pPr>
              <a:spcAft>
                <a:spcPts val="600"/>
              </a:spcAft>
            </a:pPr>
            <a:r>
              <a:rPr lang="de-DE" dirty="0"/>
              <a:t>Gliederung aller </a:t>
            </a:r>
            <a:r>
              <a:rPr lang="de-DE" b="1" dirty="0"/>
              <a:t>Einnahmen und Ausgaben im Kassenbuch</a:t>
            </a:r>
          </a:p>
          <a:p>
            <a:pPr>
              <a:spcAft>
                <a:spcPts val="600"/>
              </a:spcAft>
            </a:pPr>
            <a:r>
              <a:rPr lang="de-DE" dirty="0"/>
              <a:t>Verwalten der </a:t>
            </a:r>
            <a:r>
              <a:rPr lang="de-DE" b="1" dirty="0"/>
              <a:t>Barkasse</a:t>
            </a:r>
            <a:r>
              <a:rPr lang="de-DE" dirty="0"/>
              <a:t> und des </a:t>
            </a:r>
            <a:r>
              <a:rPr lang="de-DE" b="1" dirty="0"/>
              <a:t>Bankkontos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162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Exkurs: Was </a:t>
            </a:r>
            <a:r>
              <a:rPr lang="de-DE" b="1" dirty="0"/>
              <a:t>ist eine </a:t>
            </a:r>
            <a:r>
              <a:rPr lang="de-DE" b="1" dirty="0" smtClean="0"/>
              <a:t>SEPA-Lastschrift?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Die SEPA-Lastschrift ist ein europaweit einheitliches Verfahren, mit dem Beträge automatisch vom Konto des Zahlungspflichtigen abgebucht werden können. Es wird häufig für wiederkehrende Zahlungen, wie Mitgliedsbeiträge, genutzt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Vorteile:</a:t>
            </a:r>
            <a:endParaRPr lang="de-DE" dirty="0"/>
          </a:p>
          <a:p>
            <a:pPr lvl="0"/>
            <a:r>
              <a:rPr lang="de-DE" dirty="0" smtClean="0"/>
              <a:t>Automatische </a:t>
            </a:r>
            <a:r>
              <a:rPr lang="de-DE" dirty="0"/>
              <a:t>Abbuchung spart Zeit und Aufwand</a:t>
            </a:r>
          </a:p>
          <a:p>
            <a:pPr lvl="0"/>
            <a:r>
              <a:rPr lang="de-DE" dirty="0"/>
              <a:t>Zahlungen erfolgen pünktlich und zuverlässig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7749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Was </a:t>
            </a:r>
            <a:r>
              <a:rPr lang="de-DE" b="1" dirty="0"/>
              <a:t>ist eine </a:t>
            </a:r>
            <a:r>
              <a:rPr lang="de-DE" b="1" dirty="0" smtClean="0"/>
              <a:t>SEPA-Lastschrift?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/>
              <a:t>Was muss beachtet werden</a:t>
            </a:r>
            <a:r>
              <a:rPr lang="de-DE" b="1" dirty="0" smtClean="0"/>
              <a:t>?</a:t>
            </a:r>
            <a:br>
              <a:rPr lang="de-DE" b="1" dirty="0" smtClean="0"/>
            </a:br>
            <a:endParaRPr lang="de-DE" dirty="0"/>
          </a:p>
          <a:p>
            <a:r>
              <a:rPr lang="de-DE" b="1" dirty="0"/>
              <a:t>Gläubiger-ID: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>Müsst </a:t>
            </a:r>
            <a:r>
              <a:rPr lang="de-DE" dirty="0"/>
              <a:t>ihr bei der Deutschen Bundesbank beantragen. Sie sorgt dafür, dass die Zahlungen eindeutig der Gruppe zugeordnet werden können. Ohne die Gläubiger-ID kann eine Ortsgruppe oder ein Stamm keine SEPA-Lastschrift einziehen.</a:t>
            </a:r>
          </a:p>
          <a:p>
            <a:r>
              <a:rPr lang="de-DE" b="1" dirty="0"/>
              <a:t>Mandatsreferenznummer: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Wird </a:t>
            </a:r>
            <a:r>
              <a:rPr lang="de-DE" dirty="0"/>
              <a:t>vom Zahlungsempfänger (Ortsgruppe/Stamm) vergeben. Sie kann aus einer Kombination von Zahlen und Buchstaben bestehen, z.B. Mitgliedsnummer und/oder Name.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4745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SEPA-Lastschrift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b="1" dirty="0" smtClean="0"/>
              <a:t>Einzugsermächtigung:</a:t>
            </a:r>
            <a:r>
              <a:rPr lang="de-DE" dirty="0"/>
              <a:t> </a:t>
            </a:r>
            <a:r>
              <a:rPr lang="de-DE" dirty="0" smtClean="0"/>
              <a:t>Der </a:t>
            </a:r>
            <a:r>
              <a:rPr lang="de-DE" dirty="0"/>
              <a:t>Zahlungspflichtige muss dem Stamm, der Ortsgruppe eine schriftliche Erlaubnis (Mandat) erteilen.</a:t>
            </a:r>
          </a:p>
          <a:p>
            <a:r>
              <a:rPr lang="de-DE" b="1" dirty="0"/>
              <a:t>Vorabinformation:</a:t>
            </a:r>
            <a:r>
              <a:rPr lang="de-DE" dirty="0"/>
              <a:t> Der Stamm / Ortsgruppe muss dem Zahlungspflichtigen mind. 14 Tage vor der Abbuchung über den Betrag und </a:t>
            </a:r>
            <a:r>
              <a:rPr lang="de-DE" dirty="0" smtClean="0"/>
              <a:t>das Datum </a:t>
            </a:r>
            <a:r>
              <a:rPr lang="de-DE" dirty="0"/>
              <a:t>informieren</a:t>
            </a:r>
          </a:p>
          <a:p>
            <a:r>
              <a:rPr lang="de-DE" b="1" dirty="0"/>
              <a:t>Korrekte Daten:</a:t>
            </a:r>
            <a:r>
              <a:rPr lang="de-DE" dirty="0"/>
              <a:t> Bitte darauf achten, dass Kontodaten (IBAN und BIC) korrekt sind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 smtClean="0"/>
              <a:t>Praxis-Tipp:</a:t>
            </a:r>
            <a:endParaRPr lang="de-DE" dirty="0"/>
          </a:p>
          <a:p>
            <a:r>
              <a:rPr lang="de-DE" dirty="0"/>
              <a:t>Um Lastschriften effizient zu verwalten, empfiehlt es sich, ein geeignetes Buchhaltungsprogramm anzuschaffen. </a:t>
            </a:r>
            <a:r>
              <a:rPr lang="de-DE" b="1" u="sng" dirty="0"/>
              <a:t>Wichtig:</a:t>
            </a:r>
            <a:r>
              <a:rPr lang="de-DE" dirty="0"/>
              <a:t> die Mandate müssen gut dokumentiert und aufbewahrt sein. 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48987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Kassenbericht </a:t>
            </a:r>
            <a:r>
              <a:rPr lang="de-DE" b="1" dirty="0"/>
              <a:t>und Kassenprüfung</a:t>
            </a:r>
            <a:r>
              <a:rPr lang="de-DE" dirty="0"/>
              <a:t/>
            </a:r>
            <a:br>
              <a:rPr lang="de-DE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dirty="0"/>
              <a:t>Kassenbericht:</a:t>
            </a:r>
            <a:endParaRPr lang="de-DE" dirty="0"/>
          </a:p>
          <a:p>
            <a:pPr lvl="0"/>
            <a:r>
              <a:rPr lang="de-DE" dirty="0"/>
              <a:t>Ein Kassenbericht dokumentiert alle Einnahmen und Ausgaben innerhalb eines bestimmten Zeitraums</a:t>
            </a:r>
          </a:p>
          <a:p>
            <a:pPr marL="0" indent="0">
              <a:buNone/>
            </a:pPr>
            <a:r>
              <a:rPr lang="de-DE" b="1" dirty="0"/>
              <a:t>Kassenprüfung</a:t>
            </a:r>
            <a:endParaRPr lang="de-DE" dirty="0"/>
          </a:p>
          <a:p>
            <a:pPr lvl="0"/>
            <a:r>
              <a:rPr lang="de-DE" dirty="0"/>
              <a:t>Die Kassenprüfung ist eine unabhängige Überprüfung der Kassenführung und der Belege durch eine oder mehrere Personen, die in der Versammlung gewählt werden.</a:t>
            </a:r>
          </a:p>
          <a:p>
            <a:pPr lvl="0"/>
            <a:r>
              <a:rPr lang="de-DE" dirty="0"/>
              <a:t>Sie findet meist jährlich statt und stellt sicher, dass die Finanzen korrekt und transparent verwaltet werden.</a:t>
            </a:r>
          </a:p>
          <a:p>
            <a:pPr lvl="0"/>
            <a:r>
              <a:rPr lang="de-DE" dirty="0"/>
              <a:t>Sie dient der Entlastung des Vorstandes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24247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Warum </a:t>
            </a:r>
            <a:r>
              <a:rPr lang="de-DE" b="1" dirty="0"/>
              <a:t>ist eine Kassenprüfung wichtig?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e-DE" b="1" dirty="0"/>
              <a:t>Sicherstellung der Ordnungsmäßigkeit: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>Sie </a:t>
            </a:r>
            <a:r>
              <a:rPr lang="de-DE" dirty="0"/>
              <a:t>prüft, ob die Kassenführung den geltenden Regeln entspricht</a:t>
            </a:r>
          </a:p>
          <a:p>
            <a:pPr lvl="0"/>
            <a:r>
              <a:rPr lang="de-DE" b="1" dirty="0"/>
              <a:t>Transparenz: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>Sie </a:t>
            </a:r>
            <a:r>
              <a:rPr lang="de-DE" dirty="0"/>
              <a:t>schafft Vertrauen bei Mitgliedern und externen Prüfern.</a:t>
            </a:r>
          </a:p>
          <a:p>
            <a:pPr lvl="0"/>
            <a:r>
              <a:rPr lang="de-DE" b="1" dirty="0"/>
              <a:t>Schutz vor Fehler und Missbrauch: </a:t>
            </a:r>
            <a:r>
              <a:rPr lang="de-DE" dirty="0"/>
              <a:t>Regelmäßige Kontrollen minimieren dies.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4659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u="sng" dirty="0" smtClean="0"/>
              <a:t>Exkurs</a:t>
            </a:r>
            <a:r>
              <a:rPr lang="de-DE" b="1" u="sng" dirty="0"/>
              <a:t>: </a:t>
            </a:r>
            <a:r>
              <a:rPr lang="de-DE" b="1" dirty="0"/>
              <a:t>Datenschutz bei der Kassenführung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de-DE" dirty="0"/>
              <a:t>Schutz sensibler Daten: </a:t>
            </a:r>
            <a:r>
              <a:rPr lang="de-DE" dirty="0" smtClean="0"/>
              <a:t>Finanzdaten </a:t>
            </a:r>
            <a:r>
              <a:rPr lang="de-DE" dirty="0"/>
              <a:t>enthalten oft persönliche Informationen, wie Namen, </a:t>
            </a:r>
            <a:r>
              <a:rPr lang="de-DE" dirty="0" smtClean="0"/>
              <a:t>Adresse, </a:t>
            </a:r>
            <a:r>
              <a:rPr lang="de-DE" dirty="0"/>
              <a:t>Kontoverbindung und </a:t>
            </a:r>
            <a:r>
              <a:rPr lang="de-DE" dirty="0" smtClean="0"/>
              <a:t>Beträge.</a:t>
            </a:r>
            <a:endParaRPr lang="de-DE" dirty="0"/>
          </a:p>
          <a:p>
            <a:pPr lvl="0"/>
            <a:r>
              <a:rPr lang="de-DE" dirty="0"/>
              <a:t>Rechtliche Vorgaben: Der Datenschutz schützt die Rechte der Mitglieder und erfüllt gesetzliche </a:t>
            </a:r>
            <a:r>
              <a:rPr lang="de-DE" dirty="0" smtClean="0"/>
              <a:t>Anforderungen.</a:t>
            </a:r>
            <a:endParaRPr lang="de-DE" dirty="0"/>
          </a:p>
          <a:p>
            <a:pPr lvl="0"/>
            <a:r>
              <a:rPr lang="de-DE" dirty="0"/>
              <a:t>Vertrauen: Sorgsamer Umgang mit Daten stärkt das Vertrauen der Mitglieder vor </a:t>
            </a:r>
            <a:r>
              <a:rPr lang="de-DE" dirty="0" smtClean="0"/>
              <a:t>Ort.</a:t>
            </a:r>
            <a:endParaRPr lang="de-DE" dirty="0"/>
          </a:p>
          <a:p>
            <a:pPr marL="0" indent="0">
              <a:buNone/>
            </a:pPr>
            <a:r>
              <a:rPr lang="de-DE" b="1" dirty="0"/>
              <a:t>Praxis-Tipps:</a:t>
            </a:r>
            <a:endParaRPr lang="de-DE" dirty="0"/>
          </a:p>
          <a:p>
            <a:r>
              <a:rPr lang="de-DE" dirty="0"/>
              <a:t>V</a:t>
            </a:r>
            <a:r>
              <a:rPr lang="de-DE" dirty="0" smtClean="0"/>
              <a:t>ermeidet </a:t>
            </a:r>
            <a:r>
              <a:rPr lang="de-DE" dirty="0"/>
              <a:t>den Zugriff unbefugter Personen auf die </a:t>
            </a:r>
            <a:r>
              <a:rPr lang="de-DE" dirty="0" smtClean="0"/>
              <a:t>Kassenunterlagen.</a:t>
            </a:r>
            <a:endParaRPr lang="de-DE" dirty="0"/>
          </a:p>
          <a:p>
            <a:r>
              <a:rPr lang="de-DE" dirty="0"/>
              <a:t>Digitale </a:t>
            </a:r>
            <a:r>
              <a:rPr lang="de-DE" dirty="0" smtClean="0"/>
              <a:t>Daten </a:t>
            </a:r>
            <a:r>
              <a:rPr lang="de-DE" dirty="0"/>
              <a:t>sicher und verschlüsselt </a:t>
            </a:r>
            <a:r>
              <a:rPr lang="de-DE" dirty="0" smtClean="0"/>
              <a:t>speichern</a:t>
            </a:r>
            <a:endParaRPr lang="de-DE" dirty="0"/>
          </a:p>
          <a:p>
            <a:pPr lvl="0"/>
            <a:endParaRPr lang="de-DE" b="1" dirty="0" smtClean="0"/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16182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Rechnung </a:t>
            </a:r>
            <a:r>
              <a:rPr lang="de-DE" b="1" dirty="0"/>
              <a:t>schreiben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Wer darf eine Rechnung schreiben?</a:t>
            </a:r>
            <a:endParaRPr lang="de-DE" dirty="0"/>
          </a:p>
          <a:p>
            <a:pPr lvl="0"/>
            <a:r>
              <a:rPr lang="de-DE" dirty="0"/>
              <a:t>Grundsätzlich darf jede rechtsfähige Person oder Organisation, die eine Leistung erbracht </a:t>
            </a:r>
            <a:r>
              <a:rPr lang="de-DE" dirty="0" smtClean="0"/>
              <a:t>hat eine </a:t>
            </a:r>
            <a:r>
              <a:rPr lang="de-DE" dirty="0"/>
              <a:t>Rechnung ausstellen.</a:t>
            </a:r>
          </a:p>
          <a:p>
            <a:pPr lvl="0"/>
            <a:r>
              <a:rPr lang="de-DE" dirty="0"/>
              <a:t>Für Vereine gilt: Die Rechnung </a:t>
            </a:r>
            <a:r>
              <a:rPr lang="de-DE" b="1" dirty="0"/>
              <a:t>muss im Namen des Vereins</a:t>
            </a:r>
            <a:r>
              <a:rPr lang="de-DE" dirty="0"/>
              <a:t> und durch eine bevollmächtigte Person, wie den Kassenwart oder Vorstand, erstellt werden. </a:t>
            </a:r>
          </a:p>
          <a:p>
            <a:pPr lvl="0"/>
            <a:endParaRPr lang="de-DE" b="1" dirty="0" smtClean="0"/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3463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Rechnung </a:t>
            </a:r>
            <a:r>
              <a:rPr lang="de-DE" b="1" dirty="0"/>
              <a:t>schreiben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dirty="0" smtClean="0"/>
              <a:t>Pflichtangaben </a:t>
            </a:r>
            <a:r>
              <a:rPr lang="de-DE" b="1" dirty="0"/>
              <a:t>auf der Rechnung:</a:t>
            </a:r>
            <a:endParaRPr lang="de-DE" dirty="0"/>
          </a:p>
          <a:p>
            <a:pPr lvl="0"/>
            <a:r>
              <a:rPr lang="de-DE" dirty="0"/>
              <a:t>Name und Anschrift des Vereins</a:t>
            </a:r>
          </a:p>
          <a:p>
            <a:pPr lvl="0"/>
            <a:r>
              <a:rPr lang="de-DE" dirty="0"/>
              <a:t>Name und Anschrift des Rechnungsempfängers</a:t>
            </a:r>
          </a:p>
          <a:p>
            <a:pPr lvl="0"/>
            <a:r>
              <a:rPr lang="de-DE" dirty="0"/>
              <a:t>Ausstellungsdatum</a:t>
            </a:r>
          </a:p>
          <a:p>
            <a:pPr lvl="0"/>
            <a:r>
              <a:rPr lang="de-DE" dirty="0"/>
              <a:t>Rechnungsnummer (fortlaufend und eindeutig)</a:t>
            </a:r>
          </a:p>
          <a:p>
            <a:pPr lvl="0"/>
            <a:r>
              <a:rPr lang="de-DE" dirty="0"/>
              <a:t>Beschreibung der Leistung oder Lieferung</a:t>
            </a:r>
          </a:p>
          <a:p>
            <a:pPr lvl="0"/>
            <a:r>
              <a:rPr lang="de-DE" dirty="0"/>
              <a:t>Betrag und Steueranteil (falls zutreffend)</a:t>
            </a:r>
          </a:p>
          <a:p>
            <a:pPr lvl="0"/>
            <a:r>
              <a:rPr lang="de-DE" dirty="0" smtClean="0"/>
              <a:t>Zahlungsfrist</a:t>
            </a:r>
          </a:p>
          <a:p>
            <a:pPr lvl="0"/>
            <a:r>
              <a:rPr lang="de-DE" dirty="0" smtClean="0"/>
              <a:t>Kontoverbindung</a:t>
            </a:r>
            <a:endParaRPr lang="de-DE" dirty="0"/>
          </a:p>
          <a:p>
            <a:pPr marL="0" indent="0">
              <a:buNone/>
            </a:pPr>
            <a:r>
              <a:rPr lang="de-DE" b="1" dirty="0"/>
              <a:t>Rechnungskopie:</a:t>
            </a:r>
            <a:r>
              <a:rPr lang="de-DE" dirty="0"/>
              <a:t> Eine Kopie der Rechnung muss für die Buchhaltung aufbewahrt werden </a:t>
            </a:r>
          </a:p>
          <a:p>
            <a:pPr lvl="0"/>
            <a:endParaRPr lang="de-DE" b="1" dirty="0" smtClean="0"/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67288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Hilfreiche Unterstützung für die Kassenführung </a:t>
            </a:r>
            <a:r>
              <a:rPr lang="de-DE" dirty="0"/>
              <a:t/>
            </a:r>
            <a:br>
              <a:rPr lang="de-DE" dirty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de-DE" b="1" dirty="0"/>
              <a:t>Einfache Buchhaltung:</a:t>
            </a:r>
          </a:p>
          <a:p>
            <a:r>
              <a:rPr lang="de-DE" dirty="0"/>
              <a:t>z.B. mit Hilfe von Excel</a:t>
            </a:r>
          </a:p>
          <a:p>
            <a:r>
              <a:rPr lang="de-DE" dirty="0"/>
              <a:t>Erfassung von Einnahmen und Ausgaben </a:t>
            </a:r>
          </a:p>
          <a:p>
            <a:r>
              <a:rPr lang="de-DE" dirty="0"/>
              <a:t>Es werden nur die Geldflüsse </a:t>
            </a:r>
            <a:r>
              <a:rPr lang="de-DE" dirty="0" smtClean="0"/>
              <a:t>dokumentiert</a:t>
            </a:r>
          </a:p>
          <a:p>
            <a:pPr marL="0" lvl="0" indent="0">
              <a:buNone/>
            </a:pPr>
            <a:endParaRPr lang="de-DE" b="1" dirty="0"/>
          </a:p>
          <a:p>
            <a:pPr marL="0" lvl="0" indent="0">
              <a:buNone/>
            </a:pPr>
            <a:r>
              <a:rPr lang="de-DE" b="1" dirty="0" smtClean="0"/>
              <a:t>Vereins-Software:</a:t>
            </a:r>
            <a:endParaRPr lang="de-DE" b="1" dirty="0"/>
          </a:p>
          <a:p>
            <a:r>
              <a:rPr lang="de-DE" dirty="0" smtClean="0"/>
              <a:t>Kostenpflichtig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Welche Programme nutzt ihr</a:t>
            </a:r>
            <a:r>
              <a:rPr lang="de-DE" dirty="0" smtClean="0"/>
              <a:t>?</a:t>
            </a:r>
          </a:p>
          <a:p>
            <a:r>
              <a:rPr lang="de-DE" dirty="0" smtClean="0"/>
              <a:t>Welche Tipps habt ihr aus eurer Praxis?</a:t>
            </a:r>
          </a:p>
          <a:p>
            <a:endParaRPr lang="de-DE" dirty="0"/>
          </a:p>
          <a:p>
            <a:pPr lvl="0"/>
            <a:endParaRPr lang="de-DE" b="1" dirty="0" smtClean="0"/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11063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121" y="2914196"/>
            <a:ext cx="8072336" cy="46919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5400" b="1" dirty="0" smtClean="0"/>
          </a:p>
          <a:p>
            <a:pPr marL="0" indent="0" algn="ctr">
              <a:buNone/>
            </a:pPr>
            <a:r>
              <a:rPr lang="de-DE" sz="5400" b="1" dirty="0" smtClean="0"/>
              <a:t>Eure Fragen/ Anregungen…</a:t>
            </a:r>
            <a:endParaRPr lang="de-DE" sz="5400" b="1" dirty="0"/>
          </a:p>
        </p:txBody>
      </p:sp>
      <p:pic>
        <p:nvPicPr>
          <p:cNvPr id="1026" name="Picture 2" descr="elektrizität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197" y="628740"/>
            <a:ext cx="2805339" cy="280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057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Warum ist eine Kassenführung wichtig?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Überblick über Einnahmen und Ausgaben </a:t>
            </a:r>
            <a:endParaRPr lang="de-DE" b="1" dirty="0" smtClean="0"/>
          </a:p>
          <a:p>
            <a:r>
              <a:rPr lang="de-DE" b="1" dirty="0" smtClean="0"/>
              <a:t>Transparenz schaffen</a:t>
            </a:r>
            <a:endParaRPr lang="de-DE" dirty="0"/>
          </a:p>
          <a:p>
            <a:r>
              <a:rPr lang="de-DE" b="1" dirty="0" smtClean="0"/>
              <a:t>Rechtliche Sicherheit</a:t>
            </a:r>
            <a:endParaRPr lang="de-DE" dirty="0"/>
          </a:p>
          <a:p>
            <a:r>
              <a:rPr lang="de-DE" b="1" dirty="0"/>
              <a:t>Beispiel:</a:t>
            </a:r>
            <a:r>
              <a:rPr lang="de-DE" dirty="0"/>
              <a:t> Eine Veranstaltung erzeugt Ausgaben und auch Einnahmen. Eine ordentliche Kassenführung zeigt den Gewinn bzw. den Verlust und ermöglicht es zukünftige Veranstaltungen besser zu </a:t>
            </a:r>
            <a:r>
              <a:rPr lang="de-DE" dirty="0" smtClean="0"/>
              <a:t>planen.</a:t>
            </a:r>
            <a:endParaRPr lang="de-DE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10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Die </a:t>
            </a:r>
            <a:r>
              <a:rPr lang="de-DE" b="1" dirty="0"/>
              <a:t>Bedeutung von Kalkulation in der Kassenführung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Planung und Kontrolle der </a:t>
            </a:r>
            <a:r>
              <a:rPr lang="de-DE" b="1" dirty="0" smtClean="0"/>
              <a:t>Finanzen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b="1" dirty="0" smtClean="0"/>
              <a:t>Beispiel</a:t>
            </a:r>
            <a:r>
              <a:rPr lang="de-DE" dirty="0"/>
              <a:t>: bei der Planung eines Zeltlagers wird eine Liste der Ausgaben (Verpflegung, Unterkunft, Material…..) erstellt. Die Kalkulation zeigt, ob die TN-Gebühren ausreichen oder ob zusätzliche Mittel (z.B. Zuschüsse…) benötigt </a:t>
            </a:r>
            <a:r>
              <a:rPr lang="de-DE" dirty="0" smtClean="0"/>
              <a:t>werden.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120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Praktische </a:t>
            </a:r>
            <a:r>
              <a:rPr lang="de-DE" b="1" dirty="0"/>
              <a:t>Tipps für die Kassenführung 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Ein Kassenbuch führen:</a:t>
            </a:r>
            <a:r>
              <a:rPr lang="de-DE" dirty="0"/>
              <a:t> Einnahmen und Ausgaben chronologisch und vollständig </a:t>
            </a:r>
            <a:r>
              <a:rPr lang="de-DE" dirty="0" smtClean="0"/>
              <a:t>dokumentieren</a:t>
            </a:r>
            <a:br>
              <a:rPr lang="de-DE" dirty="0" smtClean="0"/>
            </a:br>
            <a:endParaRPr lang="de-DE" sz="1200" dirty="0"/>
          </a:p>
          <a:p>
            <a:r>
              <a:rPr lang="de-DE" b="1" dirty="0"/>
              <a:t>Software nutzen:</a:t>
            </a:r>
            <a:r>
              <a:rPr lang="de-DE" dirty="0"/>
              <a:t> z.B. Digitale Tools wie z.B. WISO „Mein Verein“ erleichtern die </a:t>
            </a:r>
            <a:r>
              <a:rPr lang="de-DE" dirty="0" smtClean="0"/>
              <a:t>Verwaltung</a:t>
            </a:r>
            <a:br>
              <a:rPr lang="de-DE" dirty="0" smtClean="0"/>
            </a:br>
            <a:endParaRPr lang="de-DE" sz="1200" dirty="0"/>
          </a:p>
          <a:p>
            <a:r>
              <a:rPr lang="de-DE" b="1" dirty="0"/>
              <a:t>Regelmäßige Überprüfung und </a:t>
            </a:r>
            <a:r>
              <a:rPr lang="de-DE" b="1" dirty="0" smtClean="0"/>
              <a:t>Abstimmung:</a:t>
            </a:r>
            <a:r>
              <a:rPr lang="de-DE" dirty="0" smtClean="0"/>
              <a:t> </a:t>
            </a:r>
            <a:r>
              <a:rPr lang="de-DE" dirty="0"/>
              <a:t>Den </a:t>
            </a:r>
            <a:r>
              <a:rPr lang="de-DE" dirty="0" smtClean="0"/>
              <a:t>Kassenbestand regelmäßig </a:t>
            </a:r>
            <a:r>
              <a:rPr lang="de-DE" dirty="0"/>
              <a:t>mit den Einträgen im Kassenbuch </a:t>
            </a:r>
            <a:r>
              <a:rPr lang="de-DE" dirty="0" smtClean="0"/>
              <a:t>abgleichen 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90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121" y="2914196"/>
            <a:ext cx="8072336" cy="46919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5400" b="1" dirty="0" smtClean="0"/>
          </a:p>
          <a:p>
            <a:pPr marL="0" indent="0" algn="ctr">
              <a:buNone/>
            </a:pPr>
            <a:r>
              <a:rPr lang="de-DE" sz="5400" b="1" dirty="0" smtClean="0"/>
              <a:t>Eure Fragen/ Anregungen…</a:t>
            </a:r>
            <a:endParaRPr lang="de-DE" sz="5400" b="1" dirty="0"/>
          </a:p>
        </p:txBody>
      </p:sp>
      <p:pic>
        <p:nvPicPr>
          <p:cNvPr id="1026" name="Picture 2" descr="elektrizität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197" y="628740"/>
            <a:ext cx="2805339" cy="280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1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6915" y="47215"/>
            <a:ext cx="8072336" cy="1325563"/>
          </a:xfrm>
        </p:spPr>
        <p:txBody>
          <a:bodyPr/>
          <a:lstStyle/>
          <a:p>
            <a:r>
              <a:rPr lang="de-DE" b="1" dirty="0" smtClean="0"/>
              <a:t>Belege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6915" y="1372778"/>
            <a:ext cx="8072336" cy="469190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dirty="0" smtClean="0"/>
              <a:t>Ein </a:t>
            </a:r>
            <a:r>
              <a:rPr lang="de-DE" dirty="0"/>
              <a:t>Beleg ist ein schriftlicher Nachweis, der dokumentiert, wer, wann, wo und wofür Geld ausgegeben </a:t>
            </a:r>
            <a:r>
              <a:rPr lang="de-DE" dirty="0" smtClean="0"/>
              <a:t>oder eingenommen wurde. 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pPr marL="0" indent="0">
              <a:buNone/>
            </a:pPr>
            <a:r>
              <a:rPr lang="de-DE" b="1" dirty="0"/>
              <a:t>Arten von </a:t>
            </a:r>
            <a:r>
              <a:rPr lang="de-DE" b="1" dirty="0" smtClean="0"/>
              <a:t>Belegen:</a:t>
            </a:r>
            <a:endParaRPr lang="de-DE" dirty="0"/>
          </a:p>
          <a:p>
            <a:r>
              <a:rPr lang="de-DE" b="1" dirty="0"/>
              <a:t>Rechnung</a:t>
            </a:r>
            <a:r>
              <a:rPr lang="de-DE" dirty="0"/>
              <a:t>: Dokumentiert eine Forderung, 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z.B</a:t>
            </a:r>
            <a:r>
              <a:rPr lang="de-DE" dirty="0"/>
              <a:t>. </a:t>
            </a:r>
            <a:r>
              <a:rPr lang="de-DE" dirty="0" smtClean="0"/>
              <a:t>für Dienstleistung </a:t>
            </a:r>
            <a:r>
              <a:rPr lang="de-DE" dirty="0"/>
              <a:t>oder Waren</a:t>
            </a:r>
            <a:r>
              <a:rPr lang="de-DE" dirty="0" smtClean="0"/>
              <a:t>.</a:t>
            </a:r>
            <a:br>
              <a:rPr lang="de-DE" dirty="0" smtClean="0"/>
            </a:br>
            <a:endParaRPr lang="de-DE" dirty="0"/>
          </a:p>
          <a:p>
            <a:r>
              <a:rPr lang="de-DE" b="1" dirty="0"/>
              <a:t>Kassenbeleg</a:t>
            </a:r>
            <a:r>
              <a:rPr lang="de-DE" dirty="0"/>
              <a:t>: Nachweis über eine Barzahlung, </a:t>
            </a:r>
            <a:endParaRPr lang="de-DE" dirty="0" smtClean="0"/>
          </a:p>
          <a:p>
            <a:r>
              <a:rPr lang="de-DE" dirty="0" smtClean="0"/>
              <a:t>z.B</a:t>
            </a:r>
            <a:r>
              <a:rPr lang="de-DE" dirty="0"/>
              <a:t>. beim Einkauf beim Bäcker, Supermarkt</a:t>
            </a:r>
            <a:r>
              <a:rPr lang="de-DE" dirty="0" smtClean="0"/>
              <a:t>…</a:t>
            </a:r>
            <a:br>
              <a:rPr lang="de-DE" dirty="0" smtClean="0"/>
            </a:br>
            <a:endParaRPr lang="de-DE" dirty="0"/>
          </a:p>
          <a:p>
            <a:pPr>
              <a:lnSpc>
                <a:spcPct val="120000"/>
              </a:lnSpc>
            </a:pPr>
            <a:r>
              <a:rPr lang="de-DE" b="1" dirty="0"/>
              <a:t>Quittung</a:t>
            </a:r>
            <a:r>
              <a:rPr lang="de-DE" dirty="0"/>
              <a:t>: Bestätigung, </a:t>
            </a:r>
            <a:r>
              <a:rPr lang="de-DE" dirty="0" smtClean="0"/>
              <a:t>dass eine </a:t>
            </a:r>
            <a:r>
              <a:rPr lang="de-DE" dirty="0"/>
              <a:t>Zahlung erhalten wurde.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658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Belege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dirty="0"/>
              <a:t>Wie muss ein Beleg aussehen</a:t>
            </a:r>
            <a:r>
              <a:rPr lang="de-DE" b="1" dirty="0" smtClean="0"/>
              <a:t>?</a:t>
            </a:r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r>
              <a:rPr lang="de-DE" b="1" dirty="0"/>
              <a:t>Vollständige Angaben:</a:t>
            </a:r>
            <a:endParaRPr lang="de-DE" dirty="0"/>
          </a:p>
          <a:p>
            <a:pPr lvl="0"/>
            <a:r>
              <a:rPr lang="de-DE" dirty="0"/>
              <a:t>Name und Adresse des Ausstellers</a:t>
            </a:r>
          </a:p>
          <a:p>
            <a:pPr lvl="0"/>
            <a:r>
              <a:rPr lang="de-DE" dirty="0"/>
              <a:t>Datum der Ausstellung</a:t>
            </a:r>
          </a:p>
          <a:p>
            <a:pPr lvl="0"/>
            <a:r>
              <a:rPr lang="de-DE" dirty="0"/>
              <a:t>Betrag und Währung</a:t>
            </a:r>
          </a:p>
          <a:p>
            <a:pPr lvl="0"/>
            <a:r>
              <a:rPr lang="de-DE" dirty="0"/>
              <a:t>Beschreibung des Produkts oder der Dienstleistung (z.B. Erste-Hilfe-Kurs)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smtClean="0"/>
              <a:t>Warum </a:t>
            </a:r>
            <a:r>
              <a:rPr lang="de-DE" b="1" dirty="0"/>
              <a:t>ist das wichtig?</a:t>
            </a:r>
            <a:endParaRPr lang="de-DE" dirty="0"/>
          </a:p>
          <a:p>
            <a:r>
              <a:rPr lang="de-DE" dirty="0"/>
              <a:t>Rechtliche </a:t>
            </a:r>
            <a:r>
              <a:rPr lang="de-DE" dirty="0" smtClean="0"/>
              <a:t>Anforderungen </a:t>
            </a:r>
          </a:p>
          <a:p>
            <a:r>
              <a:rPr lang="de-DE" dirty="0" smtClean="0"/>
              <a:t>Nachvollziehbarkeit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251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DKJ-Vorl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DKJ">
      <a:majorFont>
        <a:latin typeface="BDKJ Bold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-Vorlage-2023.potx" id="{511C3EB9-BED4-412E-9500-D5B58D449EC9}" vid="{E40DA4EB-E403-41AD-B270-4037A8C6F34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PP-Vorlage-2024 (2)</Template>
  <TotalTime>0</TotalTime>
  <Words>1184</Words>
  <Application>Microsoft Office PowerPoint</Application>
  <PresentationFormat>Breitbild</PresentationFormat>
  <Paragraphs>264</Paragraphs>
  <Slides>39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4" baseType="lpstr">
      <vt:lpstr>Arial</vt:lpstr>
      <vt:lpstr>BDKJ Bold</vt:lpstr>
      <vt:lpstr>Calibri</vt:lpstr>
      <vt:lpstr>Trebuchet MS</vt:lpstr>
      <vt:lpstr>BDKJ-Vorlage</vt:lpstr>
      <vt:lpstr>What the… Kassenführung</vt:lpstr>
      <vt:lpstr> Themen</vt:lpstr>
      <vt:lpstr> Kassenführung bedeutet: </vt:lpstr>
      <vt:lpstr>Warum ist eine Kassenführung wichtig? </vt:lpstr>
      <vt:lpstr>Die Bedeutung von Kalkulation in der Kassenführung</vt:lpstr>
      <vt:lpstr> Praktische Tipps für die Kassenführung  </vt:lpstr>
      <vt:lpstr> </vt:lpstr>
      <vt:lpstr>Belege </vt:lpstr>
      <vt:lpstr>Belege</vt:lpstr>
      <vt:lpstr>Belege</vt:lpstr>
      <vt:lpstr>    Wie ordne ich einen Beleg zu?    </vt:lpstr>
      <vt:lpstr>   Wie lege ich einen Beleg ab?   </vt:lpstr>
      <vt:lpstr> Aufbewahrung von Belegen</vt:lpstr>
      <vt:lpstr> </vt:lpstr>
      <vt:lpstr>     Worauf müsst ihr bei einem Geldeingang achten?     </vt:lpstr>
      <vt:lpstr>      Wann dürft ihr einen Beleg auszahlen?      </vt:lpstr>
      <vt:lpstr>      Möglichkeiten der Auszahlung       </vt:lpstr>
      <vt:lpstr>        Exkurs: Das Vier-Augen-Prinzip        </vt:lpstr>
      <vt:lpstr> </vt:lpstr>
      <vt:lpstr>        Bezahlmöglichkeiten        </vt:lpstr>
      <vt:lpstr>        Bezahlmöglichkeiten        </vt:lpstr>
      <vt:lpstr>         Wie führt ihr korrekt eine Barkasse?         </vt:lpstr>
      <vt:lpstr>         Wie führt ihr ein Bankkonto?          </vt:lpstr>
      <vt:lpstr> </vt:lpstr>
      <vt:lpstr>          Onlinebanking           </vt:lpstr>
      <vt:lpstr>           Was ist bei Onlinebanking zu beachten?           </vt:lpstr>
      <vt:lpstr>            Wie eröffnet ihr ein Vereinskonto bei einer Bank?            </vt:lpstr>
      <vt:lpstr>            Eröffnung Vereinskonto          </vt:lpstr>
      <vt:lpstr> </vt:lpstr>
      <vt:lpstr>             Exkurs: Was ist eine SEPA-Lastschrift?             </vt:lpstr>
      <vt:lpstr>             Was ist eine SEPA-Lastschrift?             </vt:lpstr>
      <vt:lpstr>             SEPA-Lastschrift             </vt:lpstr>
      <vt:lpstr>             Kassenbericht und Kassenprüfung             </vt:lpstr>
      <vt:lpstr>              Warum ist eine Kassenprüfung wichtig?              </vt:lpstr>
      <vt:lpstr>               Exkurs: Datenschutz bei der Kassenführung               </vt:lpstr>
      <vt:lpstr>                Rechnung schreiben                </vt:lpstr>
      <vt:lpstr>                Rechnung schreiben                </vt:lpstr>
      <vt:lpstr>                 Hilfreiche Unterstützung für die Kassenführung                  </vt:lpstr>
      <vt:lpstr> </vt:lpstr>
    </vt:vector>
  </TitlesOfParts>
  <Company>Bischöfliches Jugendamt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Melanie Veit</dc:creator>
  <cp:lastModifiedBy>Melanie Veit</cp:lastModifiedBy>
  <cp:revision>56</cp:revision>
  <dcterms:created xsi:type="dcterms:W3CDTF">2025-05-19T11:47:38Z</dcterms:created>
  <dcterms:modified xsi:type="dcterms:W3CDTF">2025-05-21T10:20:40Z</dcterms:modified>
</cp:coreProperties>
</file>